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f6068d46f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f6068d46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Convolutional Generative Adversarial Network (DCGAN).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Generator: UpConv, Batch Norm, Relu, … Tanh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Discriminator: Conv, Batch Norm, LeakyRelu, … Sigmoid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f6068d46f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f6068d46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f6068d46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f6068d46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f6068d46f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f6068d46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a(x,y) = min(1,\frac{\pi(y)}{\pi(x)})\text{, from MH-Algorithm}\\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\pi(x) = p_{D}(x)\\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D(x) = \frac{p_D(x)}{p_D(x)+p_G(x)}\\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\frac{p_D(x)}{p_G(x)}=\frac{D(x)}{1-D(x)}=\frac{1}{D^{-1}(x)-1}\\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a(x,y) = min(1,\frac{\pi(y)}{\pi(x)}) = min(1,\frac{D^{-1}(x)-1}{D^{-1}(y)-1})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f6068d46f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f6068d46f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 Epochs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f6068d46f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f6068d46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f6068d4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f6068d4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595959"/>
                </a:solidFill>
              </a:rPr>
              <a:t>A example of sampling is generating a random number between 0 and 1 from a uniform distribution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f6068d46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f6068d46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f6068d46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f6068d46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f6068d46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f6068d46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Some Markov Chains have the property that as the number of transitions approaches infinity, the output distribution approaches a limiting distribution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irreducible: every state can be reached from every other state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f6068d46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f6068d46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psi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f6068d46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f6068d46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𝚿(x,y)=𝚿(y,x) because 𝚿 is symmetric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a(x,y)&lt;=1 so 𝝅(x)a(x,y) &lt; 𝝅(x)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The Metropolis chain for a probability 𝝅 and a symmetric transition matrix 𝚿 is P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f6068d46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f6068d46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(|V|</a:t>
            </a:r>
            <a:r>
              <a:rPr lang="en" sz="700">
                <a:solidFill>
                  <a:schemeClr val="dk1"/>
                </a:solidFill>
              </a:rPr>
              <a:t>*</a:t>
            </a:r>
            <a:r>
              <a:rPr lang="en" sz="1000">
                <a:solidFill>
                  <a:schemeClr val="dk1"/>
                </a:solidFill>
              </a:rPr>
              <a:t>|A</a:t>
            </a:r>
            <a:r>
              <a:rPr lang="en" sz="700">
                <a:solidFill>
                  <a:schemeClr val="dk1"/>
                </a:solidFill>
              </a:rPr>
              <a:t>v</a:t>
            </a:r>
            <a:r>
              <a:rPr lang="en" sz="1000">
                <a:solidFill>
                  <a:schemeClr val="dk1"/>
                </a:solidFill>
              </a:rPr>
              <a:t>(x)|)^</a:t>
            </a:r>
            <a:r>
              <a:rPr lang="en" sz="700">
                <a:solidFill>
                  <a:schemeClr val="dk1"/>
                </a:solidFill>
              </a:rPr>
              <a:t>-1 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f6068d46f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f6068d46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~10 min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arxiv.org/abs/1811.11357v2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arxiv.org/abs/1811.11357v2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8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MCMC with applications in </a:t>
            </a:r>
            <a:r>
              <a:rPr lang="en"/>
              <a:t>Generative Adversarial Networks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Zac Schulwolf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Mentored by Joseph Jackson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DC-GAN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Simple GAN model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62649"/>
            <a:ext cx="9144000" cy="2130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Metropolis-Hastings GANs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Slight modification to any GAN that improves the quality of the generated images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Training is the same, only change is how we use the Generator to generate new samples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Runs a </a:t>
            </a:r>
            <a:r>
              <a:rPr lang="en"/>
              <a:t>Metropolis-Hastings</a:t>
            </a:r>
            <a:r>
              <a:rPr lang="en"/>
              <a:t> like algorithm on K-number of generated images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arXiv:1811.11357v2</a:t>
            </a: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3201" y="2813650"/>
            <a:ext cx="3383050" cy="2213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 between MH and GANs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Proposal Distribution = </a:t>
            </a:r>
            <a:r>
              <a:rPr lang="en"/>
              <a:t>p</a:t>
            </a:r>
            <a:r>
              <a:rPr baseline="-25000" lang="en"/>
              <a:t>G</a:t>
            </a:r>
            <a:r>
              <a:rPr lang="en"/>
              <a:t> which is sampled by the generator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Acceptance </a:t>
            </a:r>
            <a:r>
              <a:rPr lang="en"/>
              <a:t>Probability</a:t>
            </a:r>
            <a:r>
              <a:rPr lang="en"/>
              <a:t> =</a:t>
            </a:r>
            <a:r>
              <a:rPr lang="en"/>
              <a:t> [D</a:t>
            </a:r>
            <a:r>
              <a:rPr baseline="30000" lang="en"/>
              <a:t>-1</a:t>
            </a:r>
            <a:r>
              <a:rPr lang="en"/>
              <a:t>(x)-1]/[D</a:t>
            </a:r>
            <a:r>
              <a:rPr baseline="30000" lang="en"/>
              <a:t>-1</a:t>
            </a:r>
            <a:r>
              <a:rPr lang="en"/>
              <a:t>(y)-1], calculated by the Discriminator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Stationary Distribution = p</a:t>
            </a:r>
            <a:r>
              <a:rPr baseline="-25000" lang="en"/>
              <a:t>Di</a:t>
            </a:r>
            <a:r>
              <a:rPr lang="en"/>
              <a:t> distribution implied </a:t>
            </a:r>
            <a:r>
              <a:rPr lang="en"/>
              <a:t>by the Discriminator independent of the Generator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Optimal D for G: p</a:t>
            </a:r>
            <a:r>
              <a:rPr baseline="-25000" lang="en"/>
              <a:t>Di</a:t>
            </a:r>
            <a:r>
              <a:rPr lang="en"/>
              <a:t>= p</a:t>
            </a:r>
            <a:r>
              <a:rPr baseline="-25000" lang="en"/>
              <a:t>data</a:t>
            </a:r>
            <a:r>
              <a:rPr lang="en"/>
              <a:t>≠ p</a:t>
            </a:r>
            <a:r>
              <a:rPr baseline="-25000" lang="en"/>
              <a:t>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Acceptance Formula</a:t>
            </a:r>
            <a:endParaRPr/>
          </a:p>
        </p:txBody>
      </p:sp>
      <p:pic>
        <p:nvPicPr>
          <p:cNvPr descr="a(x,y) = min(1,\frac{\pi(y)}{\pi(x)})\text{, from MH-Algorithm}\\&#10;\pi(x) = p_{Di}(x)\\&#10;D(x) = \frac{p_D(x)}{p_D(x)+p_G(x)}\\&#10;\frac{p_D(x)}{p_G(x)}=\frac{D(x)}{1-D(x)}=\frac{1}{D^{-1}(x)-1}\\&#10;a(x,y) = min(1,\frac{\pi(y)}{\pi(x)}) = min(1,\frac{D^{-1}(x)-1}{D^{-1}(y)-1}) &#10;" id="145" name="Google Shape;145;p25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750" y="1017725"/>
            <a:ext cx="6776500" cy="3862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on Celeba dataset</a:t>
            </a:r>
            <a:endParaRPr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25175"/>
            <a:ext cx="3477026" cy="341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7075" y="1725175"/>
            <a:ext cx="3465214" cy="341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/>
        </p:nvSpPr>
        <p:spPr>
          <a:xfrm>
            <a:off x="5354438" y="1140350"/>
            <a:ext cx="34905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DC-GAN</a:t>
            </a:r>
            <a:endParaRPr/>
          </a:p>
        </p:txBody>
      </p:sp>
      <p:sp>
        <p:nvSpPr>
          <p:cNvPr id="154" name="Google Shape;154;p26"/>
          <p:cNvSpPr txBox="1"/>
          <p:nvPr/>
        </p:nvSpPr>
        <p:spPr>
          <a:xfrm>
            <a:off x="304963" y="1140350"/>
            <a:ext cx="34905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MH-GAN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arXiv:1811.11357v2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Levin, David A., et al. </a:t>
            </a:r>
            <a:r>
              <a:rPr i="1" lang="en" sz="900"/>
              <a:t>Markov Chains and Mixing Times</a:t>
            </a:r>
            <a:r>
              <a:rPr lang="en" sz="900"/>
              <a:t>. American Mathematical Society, 2017. 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pytorch.org/tutorials/beginner/dcgan_faces_tutorial.html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en.wikipedia.org/wiki/Examples_of_Markov_chains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medium.com/@Packt_Pub/inside-the-generative-adversarial-networks-gan-architecture-2435afbd6b3b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gluon.mxnet.io/chapter14_generative-adversarial-networks/dcgan.html</a:t>
            </a:r>
            <a:endParaRPr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MCMC?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MCMC stands for Markov Chain Monte Carlo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 of algorithms that are used to sample from a probability </a:t>
            </a:r>
            <a:r>
              <a:rPr lang="en"/>
              <a:t>distribution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Creates a Markov Chain with the given distribution as its stationary distribution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Metropolis-Hasting we just need</a:t>
            </a:r>
            <a:endParaRPr/>
          </a:p>
        </p:txBody>
      </p:sp>
      <p:pic>
        <p:nvPicPr>
          <p:cNvPr descr=" \frac{\pi(s_i)}{\pi(s_j)} \text{ not } \pi" id="62" name="Google Shape;62;p14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800" y="2414025"/>
            <a:ext cx="1347480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Markov Chains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Markov chain is a stochastic model describing a sequence of possible events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probability of each event depends only on the state attained in the previous event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markov chain has a state space and a transition function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3488" y="2804525"/>
            <a:ext cx="4177025" cy="221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Markov Chain Example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5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Weather example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587" y="1669625"/>
            <a:ext cx="4641713" cy="12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3206750"/>
            <a:ext cx="8520600" cy="17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say today is sunny: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Predict tomorrow's weather: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can we predict the weather to be in 10 days? 100 days? Infinite days?</a:t>
            </a:r>
            <a:endParaRPr/>
          </a:p>
        </p:txBody>
      </p:sp>
      <p:pic>
        <p:nvPicPr>
          <p:cNvPr descr="P=\begin{bmatrix}&#10;.9 &amp; .1 \\&#10;.5 &amp; .5&#10;\end{bmatrix}" id="78" name="Google Shape;78;p16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875" y="1665050"/>
            <a:ext cx="2962100" cy="127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^{(0)}=\begin{bmatrix}&#10;1 &amp; 0&#10;\end{bmatrix}" id="79" name="Google Shape;79;p16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7300" y="3273450"/>
            <a:ext cx="1721574" cy="393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^{(1)}=x^{(0)}P=\begin{bmatrix}&#10;1 &amp; 0&#10;\end{bmatrix}&#10;\begin{bmatrix}&#10;.9 &amp; .1\\&#10;.5 &amp; .5&#10;\end{bmatrix} = \begin{bmatrix}&#10;.9 &amp; .1&#10;\end{bmatrix}" id="80" name="Google Shape;80;p16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0700" y="3667242"/>
            <a:ext cx="4641724" cy="655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Stationary Distribution of a Markov Chain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Limiting Distribution: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Stationary Distribution: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P is irreducible and aperiodic there is a unique stationary distribution 𝝅 which is also the limiting distribution</a:t>
            </a:r>
            <a:endParaRPr/>
          </a:p>
        </p:txBody>
      </p:sp>
      <p:pic>
        <p:nvPicPr>
          <p:cNvPr descr="\pi =\pi P" id="87" name="Google Shape;87;p17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100" y="1541125"/>
            <a:ext cx="931650" cy="25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^{(0)}P^n\rightarrow \pi \text{ as } n\rightarrow \infty \text{ for any } x^{(0)}" id="88" name="Google Shape;88;p17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8325" y="1229425"/>
            <a:ext cx="3369724" cy="3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Metropolis-Hasting Algorithm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 to build a new transition matrix (P) with stationary distribution (𝝅)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with any symmetric transition matrix (</a:t>
            </a:r>
            <a:r>
              <a:rPr lang="en"/>
              <a:t>𝚿)</a:t>
            </a:r>
            <a:r>
              <a:rPr lang="en"/>
              <a:t> on your desired state space (𝛀)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each transition </a:t>
            </a:r>
            <a:r>
              <a:rPr lang="en"/>
              <a:t>let's</a:t>
            </a:r>
            <a:r>
              <a:rPr lang="en"/>
              <a:t> accept the output state of </a:t>
            </a:r>
            <a:r>
              <a:rPr lang="en"/>
              <a:t>𝚿</a:t>
            </a:r>
            <a:r>
              <a:rPr lang="en"/>
              <a:t> with a probability of a(x,y) and reject with a probability 1-</a:t>
            </a:r>
            <a:r>
              <a:rPr lang="en"/>
              <a:t>a(x,y)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450" y="3107350"/>
            <a:ext cx="6590501" cy="1264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\frac{\pi(s_i)}{\pi(s_j)} \text{ not } \pi" id="96" name="Google Shape;96;p18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268000"/>
            <a:ext cx="1347480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Metropolis-Hasting Algorithm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detailed balance equation states that the transition matrix P has a stationary distribution </a:t>
            </a:r>
            <a:r>
              <a:rPr lang="en"/>
              <a:t>𝝅</a:t>
            </a:r>
            <a:r>
              <a:rPr lang="en"/>
              <a:t> if the following equation is </a:t>
            </a:r>
            <a:r>
              <a:rPr lang="en"/>
              <a:t>satisfied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Now P is a transition matrix whose stationary is 𝝅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425" y="1891975"/>
            <a:ext cx="60007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450" y="3402375"/>
            <a:ext cx="811530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(x,y) = min(1, \frac{\pi(y)}{\pi(x)})" id="105" name="Google Shape;105;p19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1950" y="2501575"/>
            <a:ext cx="2194018" cy="44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to use MCMC 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 problem where we want to s</a:t>
            </a:r>
            <a:r>
              <a:rPr lang="en"/>
              <a:t>ample from an arbitrary distribution that isn’t “samplable”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Graph Coloring: given a correct coloring of a graph can we uniformly generate other valid colorings of the graph?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Glauber Dynamics for proper q-colorings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State Space: S</a:t>
            </a:r>
            <a:r>
              <a:rPr baseline="30000" lang="en"/>
              <a:t>V</a:t>
            </a:r>
            <a:r>
              <a:rPr lang="en"/>
              <a:t>, S is a finite set of q-colors, V number of vertices in graph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Generate new colorings by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Selecting a vertex v ∈ V at random,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Selecting a color j uniformly at random from the allowable colors at v,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Re-coloring vertex v with color j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satisfies the detailed balance equation: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Stochastic Gradient Descent</a:t>
            </a:r>
            <a:endParaRPr/>
          </a:p>
        </p:txBody>
      </p:sp>
      <p:pic>
        <p:nvPicPr>
          <p:cNvPr descr="\pi(x)P(x,y)=\pi(y)P(y,x) \text{ when }\pi(x)=\pi(y)" id="112" name="Google Shape;112;p20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575" y="3976776"/>
            <a:ext cx="3667924" cy="25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Generative Adversarial Networks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Deep learning based generative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models are trained together in a zero-sum game competing against each other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0963" y="2432400"/>
            <a:ext cx="572452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